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421052a5eee44b0" /><Relationship Type="http://schemas.openxmlformats.org/officeDocument/2006/relationships/extended-properties" Target="/docProps/app.xml" Id="Rc5facc257e6644a5" /><Relationship Type="http://schemas.openxmlformats.org/officeDocument/2006/relationships/officeDocument" Target="/ppt/presentation.xml" Id="R1ee89b4d86af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fc895606ee4f11"/>
  </p:sldMasterIdLst>
  <p:notesMasterIdLst>
    <p:notesMasterId xmlns:r="http://schemas.openxmlformats.org/officeDocument/2006/relationships" r:id="R1bb87461e6ca405c"/>
  </p:notesMasterIdLst>
  <p:sldIdLst>
    <p:sldId xmlns:r="http://schemas.openxmlformats.org/officeDocument/2006/relationships" id="256" r:id="Rfd4f781e509b444f"/>
    <p:sldId xmlns:r="http://schemas.openxmlformats.org/officeDocument/2006/relationships" id="257" r:id="Raac7bbb303264b23"/>
    <p:sldId xmlns:r="http://schemas.openxmlformats.org/officeDocument/2006/relationships" id="258" r:id="R1c864bb96b224657"/>
    <p:sldId xmlns:r="http://schemas.openxmlformats.org/officeDocument/2006/relationships" id="259" r:id="R188ea78adf074fdd"/>
    <p:sldId xmlns:r="http://schemas.openxmlformats.org/officeDocument/2006/relationships" id="260" r:id="Rfcd89c6ad8a94f4a"/>
    <p:sldId xmlns:r="http://schemas.openxmlformats.org/officeDocument/2006/relationships" id="261" r:id="R7fb6e66aeeb1416d"/>
    <p:sldId xmlns:r="http://schemas.openxmlformats.org/officeDocument/2006/relationships" id="262" r:id="R3c90b4da8a6a4e45"/>
    <p:sldId xmlns:r="http://schemas.openxmlformats.org/officeDocument/2006/relationships" id="263" r:id="R38b0961a60754926"/>
    <p:sldId xmlns:r="http://schemas.openxmlformats.org/officeDocument/2006/relationships" id="264" r:id="R317ce3c9819c422a"/>
    <p:sldId xmlns:r="http://schemas.openxmlformats.org/officeDocument/2006/relationships" id="265" r:id="R6170c1a1f3404fe4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3274f6058c946d5" /><Relationship Type="http://schemas.openxmlformats.org/officeDocument/2006/relationships/slideMaster" Target="/ppt/slideMasters/slideMaster1.xml" Id="Rcdfc895606ee4f11" /><Relationship Type="http://schemas.openxmlformats.org/officeDocument/2006/relationships/notesMaster" Target="/ppt/notesMasters/notesMaster1.xml" Id="R1bb87461e6ca405c" /><Relationship Type="http://schemas.openxmlformats.org/officeDocument/2006/relationships/presProps" Target="/ppt/presProps.xml" Id="Rd2e6d8063e8a4653" /><Relationship Type="http://schemas.openxmlformats.org/officeDocument/2006/relationships/tableStyles" Target="/ppt/tableStyles.xml" Id="Rb39ae0a2118f4257" /><Relationship Type="http://schemas.openxmlformats.org/officeDocument/2006/relationships/slide" Target="/ppt/slides/slide1.xml" Id="Rfd4f781e509b444f" /><Relationship Type="http://schemas.openxmlformats.org/officeDocument/2006/relationships/slide" Target="/ppt/slides/slide2.xml" Id="Raac7bbb303264b23" /><Relationship Type="http://schemas.openxmlformats.org/officeDocument/2006/relationships/slide" Target="/ppt/slides/slide3.xml" Id="R1c864bb96b224657" /><Relationship Type="http://schemas.openxmlformats.org/officeDocument/2006/relationships/slide" Target="/ppt/slides/slide4.xml" Id="R188ea78adf074fdd" /><Relationship Type="http://schemas.openxmlformats.org/officeDocument/2006/relationships/slide" Target="/ppt/slides/slide5.xml" Id="Rfcd89c6ad8a94f4a" /><Relationship Type="http://schemas.openxmlformats.org/officeDocument/2006/relationships/slide" Target="/ppt/slides/slide6.xml" Id="R7fb6e66aeeb1416d" /><Relationship Type="http://schemas.openxmlformats.org/officeDocument/2006/relationships/slide" Target="/ppt/slides/slide7.xml" Id="R3c90b4da8a6a4e45" /><Relationship Type="http://schemas.openxmlformats.org/officeDocument/2006/relationships/slide" Target="/ppt/slides/slide8.xml" Id="R38b0961a60754926" /><Relationship Type="http://schemas.openxmlformats.org/officeDocument/2006/relationships/slide" Target="/ppt/slides/slide9.xml" Id="R317ce3c9819c422a" /><Relationship Type="http://schemas.openxmlformats.org/officeDocument/2006/relationships/slide" Target="/ppt/slides/slide10.xml" Id="R6170c1a1f3404fe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5093a7a0fa54ce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b32fe460a724561" /><Relationship Type="http://schemas.openxmlformats.org/officeDocument/2006/relationships/notesMaster" Target="/ppt/notesMasters/notesMaster1.xml" Id="R175ecfd14482484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cb6d66cb974441c" /><Relationship Type="http://schemas.openxmlformats.org/officeDocument/2006/relationships/notesMaster" Target="/ppt/notesMasters/notesMaster1.xml" Id="R0c16db51c8be448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def34b2fd3440c3" /><Relationship Type="http://schemas.openxmlformats.org/officeDocument/2006/relationships/notesMaster" Target="/ppt/notesMasters/notesMaster1.xml" Id="R515eb74d6d96403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852106aa4634f4f" /><Relationship Type="http://schemas.openxmlformats.org/officeDocument/2006/relationships/notesMaster" Target="/ppt/notesMasters/notesMaster1.xml" Id="Rfb2d66cdd8f748a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5c5677a08c846ca" /><Relationship Type="http://schemas.openxmlformats.org/officeDocument/2006/relationships/notesMaster" Target="/ppt/notesMasters/notesMaster1.xml" Id="R67cf469965a14b3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8df6b2b3f1c45d5" /><Relationship Type="http://schemas.openxmlformats.org/officeDocument/2006/relationships/notesMaster" Target="/ppt/notesMasters/notesMaster1.xml" Id="Rbaaa9f2137b445e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2d76cc23acb4f4b" /><Relationship Type="http://schemas.openxmlformats.org/officeDocument/2006/relationships/notesMaster" Target="/ppt/notesMasters/notesMaster1.xml" Id="Rbbd13e641de2460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fdcf00c11de447c" /><Relationship Type="http://schemas.openxmlformats.org/officeDocument/2006/relationships/notesMaster" Target="/ppt/notesMasters/notesMaster1.xml" Id="Re75e9afca89f4e9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8ea4f71d3e34284" /><Relationship Type="http://schemas.openxmlformats.org/officeDocument/2006/relationships/notesMaster" Target="/ppt/notesMasters/notesMaster1.xml" Id="Rd51ba4c6d53649c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4757dca0ba046ac" /><Relationship Type="http://schemas.openxmlformats.org/officeDocument/2006/relationships/notesMaster" Target="/ppt/notesMasters/notesMaster1.xml" Id="Rbc1aeee4f8b04ed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26b8b35184b6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3dd2f2c505d47c6" /><Relationship Type="http://schemas.openxmlformats.org/officeDocument/2006/relationships/slideLayout" Target="/ppt/slideLayouts/slideLayout1.xml" Id="R029fe9ed506b47f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fe9ed506b47f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a831a10e4469d" /><Relationship Type="http://schemas.openxmlformats.org/officeDocument/2006/relationships/notesSlide" Target="/ppt/notesSlides/notesSlide1.xml" Id="Raf151d72d20043b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0242e249418a" /><Relationship Type="http://schemas.openxmlformats.org/officeDocument/2006/relationships/notesSlide" Target="/ppt/notesSlides/notesSlide10.xml" Id="R451d0060a79548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b11de83a74a93" /><Relationship Type="http://schemas.openxmlformats.org/officeDocument/2006/relationships/notesSlide" Target="/ppt/notesSlides/notesSlide2.xml" Id="R2ed02444a8ae42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46ac161394889" /><Relationship Type="http://schemas.openxmlformats.org/officeDocument/2006/relationships/notesSlide" Target="/ppt/notesSlides/notesSlide3.xml" Id="R9059887c961c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fff28fe2a4dac" /><Relationship Type="http://schemas.openxmlformats.org/officeDocument/2006/relationships/notesSlide" Target="/ppt/notesSlides/notesSlide4.xml" Id="Rca4d5f933d8c48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c66f783b14314" /><Relationship Type="http://schemas.openxmlformats.org/officeDocument/2006/relationships/notesSlide" Target="/ppt/notesSlides/notesSlide5.xml" Id="R42c4df4e411f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bebf85d9d4486" /><Relationship Type="http://schemas.openxmlformats.org/officeDocument/2006/relationships/notesSlide" Target="/ppt/notesSlides/notesSlide6.xml" Id="R61378c2da0bc42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06185a27b42c0" /><Relationship Type="http://schemas.openxmlformats.org/officeDocument/2006/relationships/notesSlide" Target="/ppt/notesSlides/notesSlide7.xml" Id="Rfed844b8447343b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6f288cb3a4251" /><Relationship Type="http://schemas.openxmlformats.org/officeDocument/2006/relationships/notesSlide" Target="/ppt/notesSlides/notesSlide8.xml" Id="R86b908ba7d67491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554477dd84652" /><Relationship Type="http://schemas.openxmlformats.org/officeDocument/2006/relationships/notesSlide" Target="/ppt/notesSlides/notesSlide9.xml" Id="R976fea9e06a5471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801191D-A046-47EA-A27A-547D3EBFA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52AC1E-75A3-4AE9-85E4-7CDEA4E3E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6BEF94-6A24-4A06-8481-075A98BF2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-1809750"/>
            <a:ext cx="4953000" cy="4953000"/>
          </a:xfrm>
          <a:prstGeom xmlns:a="http://schemas.openxmlformats.org/drawingml/2006/main" prst="arc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B992BA-2E57-4638-9F5B-3889C80B3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123950" cy="685800"/>
          </a:xfrm>
          <a:prstGeom xmlns:a="http://schemas.openxmlformats.org/drawingml/2006/main" prst="roundRect">
            <a:avLst>
              <a:gd name="adj" fmla="val 16667"/>
            </a:avLst>
          </a:prstGeom>
          <a:ln xmlns:a="http://schemas.openxmlformats.org/drawingml/2006/main" w="9525">
            <a:solidFill>
              <a:srgbClr val="28D7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324685-130D-4DD8-88DA-99A667EFE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096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AK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135819-C89D-46D8-8AB3-91C74DB3F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8763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AK TOKEN ECOSYSTEM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7A54D7-D3C3-4E63-B9B7-A95FD9512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00300"/>
            <a:ext cx="647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Sui Grant Pitch Deck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D8436A-48C1-4A2B-AAA1-B871CF86F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71800"/>
            <a:ext cx="723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Community utility, MSME loyalty pilot, cultural NFT storytelling, and Web3 education for Indonesian users.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A4C5479-5A24-4D1E-9DBD-9007254A3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676400"/>
            <a:ext cx="3048000" cy="1352550"/>
          </a:xfrm>
          <a:prstGeom xmlns:a="http://schemas.openxmlformats.org/drawingml/2006/main" prst="roundRect">
            <a:avLst>
              <a:gd name="adj" fmla="val 8451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90F5FC-D1C4-4397-A936-132F39A21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866900"/>
            <a:ext cx="2628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A8BDD4"/>
                </a:solidFill>
                <a:latin typeface="Arial"/>
                <a:ea typeface="Arial"/>
                <a:cs typeface="Arial"/>
              </a:rPr>
              <a:t>GRANT REQUEST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7F4BC0-91EE-4011-8D1E-ADCAF0780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171700"/>
            <a:ext cx="2628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3K-5K SUI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911F8E-C8A8-4EFB-B7D2-3F5194D4F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238500"/>
            <a:ext cx="1428750" cy="1257300"/>
          </a:xfrm>
          <a:prstGeom xmlns:a="http://schemas.openxmlformats.org/drawingml/2006/main" prst="roundRect">
            <a:avLst>
              <a:gd name="adj" fmla="val 9091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AF1503-B8E1-4F83-9AA7-3CF66534B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4290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A8BDD4"/>
                </a:solidFill>
                <a:latin typeface="Arial"/>
                <a:ea typeface="Arial"/>
                <a:cs typeface="Arial"/>
              </a:rPr>
              <a:t>PUBLIC HOLDERS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2F467FF-3434-4C32-8A07-0BEFA54FB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733800"/>
            <a:ext cx="1009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DE1E38-DC5B-48BD-95B4-2639909BD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238500"/>
            <a:ext cx="1428750" cy="1257300"/>
          </a:xfrm>
          <a:prstGeom xmlns:a="http://schemas.openxmlformats.org/drawingml/2006/main" prst="roundRect">
            <a:avLst>
              <a:gd name="adj" fmla="val 9091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83C0FE-7CCA-4A0A-90DD-FF331DB02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4290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A8BDD4"/>
                </a:solidFill>
                <a:latin typeface="Arial"/>
                <a:ea typeface="Arial"/>
                <a:cs typeface="Arial"/>
              </a:rPr>
              <a:t>TRANSFERS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8B33A6-9F64-4B1D-A44B-2F46CFE1C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733800"/>
            <a:ext cx="1009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41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517336-BE37-4F8C-AFDD-6C12A495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334000"/>
            <a:ext cx="685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Founder: Alan Kribo | Bali, Indonesia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104B79C-B9F3-4C09-9562-82ECC1017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676900"/>
            <a:ext cx="742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Website: aktoken.id | Proposal: aktoken.id/grant.html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744F24-A9E6-4E36-B0F9-C97D1A4A6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AK Token Ecosystem | Polygon live, Sui-facing proposal | Not investment advice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F9A7F6-6206-4ED6-B0E9-803935F0C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2503770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1497DFA-E83E-4FE2-B5A7-D3926A20F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0AA310-1D97-4190-BB82-2860C2748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1D10ED-CA1B-4AD5-8990-D4CE95783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-1809750"/>
            <a:ext cx="4953000" cy="4953000"/>
          </a:xfrm>
          <a:prstGeom xmlns:a="http://schemas.openxmlformats.org/drawingml/2006/main" prst="arc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ADC8A8-5D1F-439D-BE48-0AE84CCD8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THE ASK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240100-7F76-4F53-869F-5EDD2EFB3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Transparent Indonesian Web3 Utility Pilot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C91971-C942-4160-8281-C8125EE35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933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AK Token is ready to present public assets, real pilot data, and a focused Sui-facing plan.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CEA0D5-23A0-4BEB-971F-F2179A546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AK Token Ecosystem | Polygon live, Sui-facing proposal | Not investment advice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927DD0-781F-4D18-86FE-1C29CA88F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172FFA-8B34-4D9B-A0EB-ABD1403D1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57425"/>
            <a:ext cx="171450" cy="171450"/>
          </a:xfrm>
          <a:prstGeom xmlns:a="http://schemas.openxmlformats.org/drawingml/2006/main" prst="ellipse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D594C9-9937-4FCD-B8DB-11674F55E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209800"/>
            <a:ext cx="817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Approve initial grant review for 3,000 - 5,000 SUI.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569927-1CF4-467E-9117-263D332C5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71775"/>
            <a:ext cx="171450" cy="171450"/>
          </a:xfrm>
          <a:prstGeom xmlns:a="http://schemas.openxmlformats.org/drawingml/2006/main" prst="ellipse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20F654-C571-4119-96E9-4C7C1126C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724150"/>
            <a:ext cx="817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Support Sui education content for Indonesian users.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EC8D944-B3D5-4D50-A8A0-B048ADFAD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86125"/>
            <a:ext cx="171450" cy="171450"/>
          </a:xfrm>
          <a:prstGeom xmlns:a="http://schemas.openxmlformats.org/drawingml/2006/main" prst="ellipse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82FE81-5A51-4B38-9A83-834762347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238500"/>
            <a:ext cx="817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Support cultural NFT concept development and community onboarding.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56FEAC-C51C-4829-85E1-43B358000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00475"/>
            <a:ext cx="171450" cy="171450"/>
          </a:xfrm>
          <a:prstGeom xmlns:a="http://schemas.openxmlformats.org/drawingml/2006/main" prst="ellipse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B9C2AA-DB51-401F-881B-5481E59FB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752850"/>
            <a:ext cx="817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Use aktoken.id/grant.html and the proposal PDF as primary review links.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E756E1-EE7D-4326-9385-4CF5B15CC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400550"/>
            <a:ext cx="4000500" cy="1257300"/>
          </a:xfrm>
          <a:prstGeom xmlns:a="http://schemas.openxmlformats.org/drawingml/2006/main" prst="roundRect">
            <a:avLst>
              <a:gd name="adj" fmla="val 9091"/>
            </a:avLst>
          </a:prstGeom>
          <a:ln xmlns:a="http://schemas.openxmlformats.org/drawingml/2006/main" w="9525">
            <a:solidFill>
              <a:srgbClr val="39FF8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132F6DD-4D71-4AAD-A518-4F6EAD1E8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6482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Review Links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B492439-3B5A-4D90-B57D-1B8287AC6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5010150"/>
            <a:ext cx="323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aktoken.id</a:t>
            </a:r>
          </a:p>
          <a:p xmlns:a="http://schemas.openxmlformats.org/drawingml/2006/main">
            <a:pPr algn="l">
              <a:defRPr sz="12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aktoken.id/grant.html</a:t>
            </a:r>
          </a:p>
          <a:p xmlns:a="http://schemas.openxmlformats.org/drawingml/2006/main">
            <a:pPr algn="l">
              <a:defRPr sz="12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x.com/ZOQstudio</a:t>
            </a:r>
          </a:p>
        </p:txBody>
      </p:sp>
    </p:spTree>
    <p:extLst>
      <p:ext uri="{BB962C8B-B14F-4D97-AF65-F5344CB8AC3E}">
        <p14:creationId xmlns:p14="http://schemas.microsoft.com/office/powerpoint/2010/main" val="83651050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6D71B40-0C15-49C7-B5E7-E9518665C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15AF65-C837-42A4-8565-8FB814B17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A8D857-4565-471C-B69B-5400F6514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-1809750"/>
            <a:ext cx="4953000" cy="4953000"/>
          </a:xfrm>
          <a:prstGeom xmlns:a="http://schemas.openxmlformats.org/drawingml/2006/main" prst="arc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E02F297-0B77-4C07-8B1E-8852E4255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PROBLEM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0BD599-F270-4CC6-ADC4-769BDC874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Web3 adoption needs practical local use cases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47DD4D-2EA4-4D11-BB7A-C17DF965A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933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Many Indonesian beginners and MSMEs see crypto as speculation, not as education, loyalty, and community utility.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22BA71B-422E-4F1F-8AC4-D821D5D53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AK Token Ecosystem | Polygon live, Sui-facing proposal | Not investment advice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8FEF01-CD02-4FD4-82C4-EFDB957BB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72E0F2-1EB1-4DFB-A7AB-B6DB4D668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14550"/>
            <a:ext cx="5048250" cy="2952750"/>
          </a:xfrm>
          <a:prstGeom xmlns:a="http://schemas.openxmlformats.org/drawingml/2006/main" prst="roundRect">
            <a:avLst>
              <a:gd name="adj" fmla="val 3871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248AB79-4AC6-40ED-BCD4-83AFF4451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05075"/>
            <a:ext cx="171450" cy="171450"/>
          </a:xfrm>
          <a:prstGeom xmlns:a="http://schemas.openxmlformats.org/drawingml/2006/main" prst="ellipse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F36AD77-CFED-4CF4-8D0E-E09D511E2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57450"/>
            <a:ext cx="4076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MSMEs lack simple Web3 loyalty examples.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BC40D8-604D-4A31-B2E7-25B913EFA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38475"/>
            <a:ext cx="171450" cy="171450"/>
          </a:xfrm>
          <a:prstGeom xmlns:a="http://schemas.openxmlformats.org/drawingml/2006/main" prst="ellipse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71460F-51DA-4330-80D8-372A69FFE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990850"/>
            <a:ext cx="4076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Beginners need safe education, not price hype.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D50DCD-FC64-4F69-A633-784552367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71875"/>
            <a:ext cx="171450" cy="171450"/>
          </a:xfrm>
          <a:prstGeom xmlns:a="http://schemas.openxmlformats.org/drawingml/2006/main" prst="ellipse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B0BC59-BDB7-4B36-BAFD-2F245246D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524250"/>
            <a:ext cx="4076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Cultural NFT projects need utility context.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F4E531-8C9C-449D-804A-31C214094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05275"/>
            <a:ext cx="171450" cy="171450"/>
          </a:xfrm>
          <a:prstGeom xmlns:a="http://schemas.openxmlformats.org/drawingml/2006/main" prst="ellipse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B19220-968C-484A-BFE1-FD3FC9A45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57650"/>
            <a:ext cx="4076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Public reporting is often missing in small projects.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9A6A8C1-4F1F-418D-BBD4-1587AC5D9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114550"/>
            <a:ext cx="4857750" cy="2952750"/>
          </a:xfrm>
          <a:prstGeom xmlns:a="http://schemas.openxmlformats.org/drawingml/2006/main" prst="roundRect">
            <a:avLst>
              <a:gd name="adj" fmla="val 3871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F4BF68-619B-4AF7-8FED-B2B0FFEC9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45745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Opportunity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3D5675E-1B06-42CD-83C0-4ABCF852B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028950"/>
            <a:ext cx="38100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Build a transparent pilot that connects real products, digital products, NFT culture, and beginner-friendly Sui education.</a:t>
            </a:r>
          </a:p>
        </p:txBody>
      </p:sp>
    </p:spTree>
    <p:extLst>
      <p:ext uri="{BB962C8B-B14F-4D97-AF65-F5344CB8AC3E}">
        <p14:creationId xmlns:p14="http://schemas.microsoft.com/office/powerpoint/2010/main" val="159207984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490A17F-6955-4AC0-B7F1-F18ECD21F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86FF2F-C4ED-4CE7-A55C-49210C0E6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683E03-BFC8-46BD-B3CD-29571F314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-1809750"/>
            <a:ext cx="4953000" cy="4953000"/>
          </a:xfrm>
          <a:prstGeom xmlns:a="http://schemas.openxmlformats.org/drawingml/2006/main" prst="arc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E48262-F08A-4F28-9334-E1C50F1BB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SOLUTION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31338D-CEF5-4886-BC54-E59F17567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AK Token connects real-world utility with Web3 education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F61908-58DC-472D-BF15-104E5190B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933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 community utility experiment using public dashboards, MSME loyalty, digital product bonuses, and NFT storytelling.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1A269D-6D92-4FE6-8AE6-F2C2BF01E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AK Token Ecosystem | Polygon live, Sui-facing proposal | Not investment advice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FBC98C-3EFD-459A-B7E1-DA6B7612C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78B2F5-64A9-45EC-8C23-59972DCBA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247900"/>
            <a:ext cx="3143250" cy="1123950"/>
          </a:xfrm>
          <a:prstGeom xmlns:a="http://schemas.openxmlformats.org/drawingml/2006/main" prst="roundRect">
            <a:avLst>
              <a:gd name="adj" fmla="val 10169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7E884A-7B7A-48DD-80C0-355DEABAD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MSME Loyalty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EFD112D-97FA-4489-BFFE-1D8E9754B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81940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Lungkomas and partner pilots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407182C-312E-4723-BB37-B8B34F9FB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47900"/>
            <a:ext cx="3143250" cy="1123950"/>
          </a:xfrm>
          <a:prstGeom xmlns:a="http://schemas.openxmlformats.org/drawingml/2006/main" prst="roundRect">
            <a:avLst>
              <a:gd name="adj" fmla="val 10169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2A464B-C84A-47EB-A242-D22443114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4574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Digital Products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54A3C5-1F97-4ECF-B49D-D4DC0DFB7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81940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Alan Digital Shop bonuses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CC2C2D-BA9A-4046-808F-F55D042D3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247900"/>
            <a:ext cx="3143250" cy="1123950"/>
          </a:xfrm>
          <a:prstGeom xmlns:a="http://schemas.openxmlformats.org/drawingml/2006/main" prst="roundRect">
            <a:avLst>
              <a:gd name="adj" fmla="val 10169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BAD512-BB5A-4B76-9869-979F463C8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4574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NFT Culture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10FE09-5F28-4926-B69F-3CDBA5C59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81940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6 ZOQstudio collections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F291A3D-E6E3-457D-AC94-75056737C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771900"/>
            <a:ext cx="3143250" cy="1123950"/>
          </a:xfrm>
          <a:prstGeom xmlns:a="http://schemas.openxmlformats.org/drawingml/2006/main" prst="roundRect">
            <a:avLst>
              <a:gd name="adj" fmla="val 10169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137BC37-22F5-4E57-88D5-D3BE1DB2B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814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Education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0D185F4-F213-4D99-A3B5-1DA8A9EBA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34340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alankribo.com and Sui content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37E2594-B0D9-433D-A70C-466AE0BCD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71900"/>
            <a:ext cx="3143250" cy="1123950"/>
          </a:xfrm>
          <a:prstGeom xmlns:a="http://schemas.openxmlformats.org/drawingml/2006/main" prst="roundRect">
            <a:avLst>
              <a:gd name="adj" fmla="val 10169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8C84C73-12A9-4AA9-96B1-338435435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9814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Transparency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FD9D70A-F00E-4021-943E-C7F2347FE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34340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Dashboard, data.json, PolygonScan</a:t>
            </a:r>
          </a:p>
        </p:txBody>
      </p:sp>
    </p:spTree>
    <p:extLst>
      <p:ext uri="{BB962C8B-B14F-4D97-AF65-F5344CB8AC3E}">
        <p14:creationId xmlns:p14="http://schemas.microsoft.com/office/powerpoint/2010/main" val="198743823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3FD74AD-AA7A-416F-B2AB-45A2A7E44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5F3B83-B290-40B0-BE52-67C727B43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146F17-4DCC-4CB6-8A10-1BD2DEF2C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-1809750"/>
            <a:ext cx="4953000" cy="4953000"/>
          </a:xfrm>
          <a:prstGeom xmlns:a="http://schemas.openxmlformats.org/drawingml/2006/main" prst="arc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CF0A8F-B668-4F62-9C2C-FD86C9A0E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EVIDENCE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6C4F6A-5BEE-4623-BA64-2FC428F7D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The project already has public assets and on-chain activity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5C3E5C-9AAD-4732-B051-D69E8E0B1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933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Current public data is visible on aktoken.id and PolygonScan.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C69C6B-215B-4AB8-B9F6-7B471B7D0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AK Token Ecosystem | Polygon live, Sui-facing proposal | Not investment advice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6F7280-A544-458F-A511-DAF39B4B6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0BF073-6B3E-40A8-BBC0-876643EB1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2362200" cy="1257300"/>
          </a:xfrm>
          <a:prstGeom xmlns:a="http://schemas.openxmlformats.org/drawingml/2006/main" prst="roundRect">
            <a:avLst>
              <a:gd name="adj" fmla="val 9091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76EC8C-0493-4CDE-B73F-D3F9C10E0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6220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A8BDD4"/>
                </a:solidFill>
                <a:latin typeface="Arial"/>
                <a:ea typeface="Arial"/>
                <a:cs typeface="Arial"/>
              </a:rPr>
              <a:t>HOLDERS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D9E6A6-3DE8-47C0-ADD4-495463138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67000"/>
            <a:ext cx="1943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162562-0A85-47CB-B208-4D295110A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171700"/>
            <a:ext cx="2362200" cy="1257300"/>
          </a:xfrm>
          <a:prstGeom xmlns:a="http://schemas.openxmlformats.org/drawingml/2006/main" prst="roundRect">
            <a:avLst>
              <a:gd name="adj" fmla="val 9091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001025-D4A2-4626-BB36-135D881CD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36220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A8BDD4"/>
                </a:solidFill>
                <a:latin typeface="Arial"/>
                <a:ea typeface="Arial"/>
                <a:cs typeface="Arial"/>
              </a:rPr>
              <a:t>TRANSFERS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62AC3B-6308-4C2D-A4B8-5A0719118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667000"/>
            <a:ext cx="1943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41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20A438-855D-41B2-8636-07CD25756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171700"/>
            <a:ext cx="2362200" cy="1257300"/>
          </a:xfrm>
          <a:prstGeom xmlns:a="http://schemas.openxmlformats.org/drawingml/2006/main" prst="roundRect">
            <a:avLst>
              <a:gd name="adj" fmla="val 9091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712322-9AE7-4405-8CDE-BD44AD67A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36220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A8BDD4"/>
                </a:solidFill>
                <a:latin typeface="Arial"/>
                <a:ea typeface="Arial"/>
                <a:cs typeface="Arial"/>
              </a:rPr>
              <a:t>DISTRIBUTION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AB64F4-0F32-4624-BD29-64190627F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67000"/>
            <a:ext cx="1943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500 AK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61C0CF-45B5-4FD8-B58F-A2FDFAA79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171700"/>
            <a:ext cx="2362200" cy="1257300"/>
          </a:xfrm>
          <a:prstGeom xmlns:a="http://schemas.openxmlformats.org/drawingml/2006/main" prst="roundRect">
            <a:avLst>
              <a:gd name="adj" fmla="val 9091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F1CD653-6BFA-4AD6-8D50-3DFBDFC84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36220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A8BDD4"/>
                </a:solidFill>
                <a:latin typeface="Arial"/>
                <a:ea typeface="Arial"/>
                <a:cs typeface="Arial"/>
              </a:rPr>
              <a:t>RECIPIENTS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73E90A-79B6-4BF2-BA16-B2C889752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667000"/>
            <a:ext cx="1943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3CAD95-3088-430C-B8E4-CA2E1FE83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2286000" cy="298450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0FC2E01-2B27-402E-BBD6-F09038A45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90975"/>
            <a:ext cx="2057400" cy="18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Asset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790A7E1-5FC8-4B35-962B-14E4B7CE0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905250"/>
            <a:ext cx="8077200" cy="298450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A82416F-D9DC-401C-BBC0-FEAB07CAB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990975"/>
            <a:ext cx="7848600" cy="18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Public Link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96A8EBB-F675-4786-8210-F36E99578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03700"/>
            <a:ext cx="2286000" cy="298450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B9A4E1F-21E7-4197-A49A-4E13B256A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9425"/>
            <a:ext cx="2057400" cy="18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Website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52BB15A-12B7-4672-A7CA-683C4CDA9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203700"/>
            <a:ext cx="8077200" cy="298450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C9201AC-5846-48F9-B3E6-13B24F9BB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289425"/>
            <a:ext cx="7848600" cy="18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https://aktoken.id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53313F3-EEB6-4123-B15E-0F89548CC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02150"/>
            <a:ext cx="2286000" cy="298450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DA855AC-3B99-4CC4-8962-99DFE9F33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87875"/>
            <a:ext cx="2057400" cy="18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Dashboard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CA08E09-5B2C-49EA-9232-B97598C6F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502150"/>
            <a:ext cx="8077200" cy="298450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8DC978D-9E1D-49CC-BC0D-003076002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587875"/>
            <a:ext cx="7848600" cy="18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https://aktoken.id/dashboard.html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5FF44ED-F7A1-4AEE-AB72-3C8335BF2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2286000" cy="298450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E2267ED-31DF-436A-AA3A-D18972C6D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86325"/>
            <a:ext cx="2057400" cy="18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Sui Proposal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3B48EA3-DB12-439E-AF7D-9975489B9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800600"/>
            <a:ext cx="8077200" cy="298450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79F0CCD-7880-488A-BB68-AF90CCC14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886325"/>
            <a:ext cx="7848600" cy="18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https://aktoken.id/grant.html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FEDBC81-6093-4C52-BE76-5D3377CB6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99050"/>
            <a:ext cx="2286000" cy="298450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9089ED4-615B-4B77-8A2C-02F39FD58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84775"/>
            <a:ext cx="2057400" cy="18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Proposal PDF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B62BB36-5747-4F19-9ADE-30E714783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5099050"/>
            <a:ext cx="8077200" cy="298450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A86C492-86BC-4887-B61C-4EA8A0993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5184775"/>
            <a:ext cx="7848600" cy="18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https://aktoken.id/ak-token-sui-grant-proposal.pdf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C962F49-CE1E-480B-AA82-3E7095058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7500"/>
            <a:ext cx="2286000" cy="298450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8560DE2-8526-4CF1-BF9D-6706F3DD8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483225"/>
            <a:ext cx="2057400" cy="18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X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6826E0C-9ACD-43B4-8A6E-04A85AFB9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5397500"/>
            <a:ext cx="8077200" cy="298450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97C55DA-0AF5-42A1-A5A4-A1C246188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5483225"/>
            <a:ext cx="7848600" cy="18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https://x.com/ZOQstudio</a:t>
            </a:r>
          </a:p>
        </p:txBody>
      </p:sp>
    </p:spTree>
    <p:extLst>
      <p:ext uri="{BB962C8B-B14F-4D97-AF65-F5344CB8AC3E}">
        <p14:creationId xmlns:p14="http://schemas.microsoft.com/office/powerpoint/2010/main" val="11528944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6AC491E-B009-437B-8E3F-BB3C0C3AE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95FB06-4924-4F11-AE58-3071C5884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8A32F6-8B14-4356-B964-03B6A352F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-1809750"/>
            <a:ext cx="4953000" cy="4953000"/>
          </a:xfrm>
          <a:prstGeom xmlns:a="http://schemas.openxmlformats.org/drawingml/2006/main" prst="arc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C9D509-8AE1-46A0-9E75-60455E61A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MSME PILOT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448829-47C7-4007-8E13-8FEA89B3C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500 AK distributed to 5 confirmed recipients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D7A26A-CF34-43CB-B38E-6AF963417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933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The pilot tests community utility and loyalty concepts with food, retail, and marketing participants.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17ED49-E787-4F5D-AFF9-2E60BA49C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AK Token Ecosystem | Polygon live, Sui-facing proposal | Not investment advice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E968FC-A23E-42B0-B585-835502F89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6CFCC9-B700-45FD-9314-ACEE03BDB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24765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703797-387C-4D01-B107-93897E8F3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00275"/>
            <a:ext cx="22479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Recipient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C9D2A9-F028-4183-8C0F-C301A0FD9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114550"/>
            <a:ext cx="57912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F3803A-D01E-44B1-A826-5181709FD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00275"/>
            <a:ext cx="55626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Category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EA82CD-9D33-4F68-A528-D80FA4D35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114550"/>
            <a:ext cx="11430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3D1303-848F-47E1-8AA0-6B0C43A20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200275"/>
            <a:ext cx="9144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AK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C8F984-E552-4FE6-AF30-CE21B4401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68575"/>
            <a:ext cx="24765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03B897E-DAA6-4DED-8C5A-5BB1CD0BC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54300"/>
            <a:ext cx="22479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Ari Guntoro / KRIPIS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D861EDE-F3CC-405F-AA14-0E6C0F9E0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568575"/>
            <a:ext cx="57912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7BC76B-60F4-4B76-B9D7-67714791C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654300"/>
            <a:ext cx="55626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Banana chips MSME - Blitar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2CD4C0-0145-48FB-BC9E-DDD42EBC5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568575"/>
            <a:ext cx="11430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FD9002-5605-4C8C-A3C2-AF9E8BDF4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654300"/>
            <a:ext cx="9144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BC5BD5E-CB15-44D0-8A2E-54C2F4AFE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2600"/>
            <a:ext cx="24765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B33841B-9C47-4DBB-8512-039A1F2E2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08325"/>
            <a:ext cx="22479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Sidig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315FBD0-A7E5-4BD2-8FEB-4896DD5ED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022600"/>
            <a:ext cx="57912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928D27C-BD7B-4494-B3B3-C0B4E8CAE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108325"/>
            <a:ext cx="55626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Electric bicycle store and sparepart - Bali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3B19080-85A6-4E45-BEEB-DD8BD798D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022600"/>
            <a:ext cx="11430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C595BCB-7500-4CE0-855D-9E68B9311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108325"/>
            <a:ext cx="9144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A38C361-784D-4996-95BC-6B1D435B2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24765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F065888-35E0-4212-96EE-F05F404FE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62350"/>
            <a:ext cx="22479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Enggal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0E4C789-00D6-4742-84BA-F9E991424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476625"/>
            <a:ext cx="57912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EB20E21-983B-4BF9-A63A-05E52CE98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562350"/>
            <a:ext cx="55626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Frozen food reseller - Bali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81C841F-D809-48AE-ABA7-152CB3B48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476625"/>
            <a:ext cx="11430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80ACAA4-1864-4539-AA43-68D9DB2D1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562350"/>
            <a:ext cx="9144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2ADB785-AF1D-4F5C-93DF-5A4C1D8AD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30650"/>
            <a:ext cx="24765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6AC985A-4A5C-4E88-8CAE-3209B5616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16375"/>
            <a:ext cx="22479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Zain Ranis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349ED4A-11E0-4B12-8D4E-219B43053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930650"/>
            <a:ext cx="57912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4C0613A-FFF3-4582-80C0-9139EC5DF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4016375"/>
            <a:ext cx="55626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Marketing supporter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163990D-3F83-415B-962D-92AC36EF5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930650"/>
            <a:ext cx="11430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5461762-2C7C-4569-95CE-DE735DA80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016375"/>
            <a:ext cx="9144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359130F-867C-4A73-93E5-80025A6DA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4675"/>
            <a:ext cx="24765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971D3DD-AFB2-49C9-9727-19F36E6E2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70400"/>
            <a:ext cx="22479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Laminah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179C5B2-B521-4C3B-94AF-47F8BCFE2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384675"/>
            <a:ext cx="57912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29E4DEB-3FCE-4B29-9CD6-D30A63AD9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4470400"/>
            <a:ext cx="55626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Siomay shop MSME - Denpasar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1D17073-2FC3-4527-A9A9-2BE0567A4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384675"/>
            <a:ext cx="11430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099040C-40D2-42CC-B4A4-1FD0F2DD2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470400"/>
            <a:ext cx="9144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B9853E7-AC85-497C-B6EB-FA74500D5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19700"/>
            <a:ext cx="971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Use case direction: selected customer bonuses, digital product bonuses, future redeem pilots, and safe Web3 onboarding.</a:t>
            </a:r>
          </a:p>
        </p:txBody>
      </p:sp>
    </p:spTree>
    <p:extLst>
      <p:ext uri="{BB962C8B-B14F-4D97-AF65-F5344CB8AC3E}">
        <p14:creationId xmlns:p14="http://schemas.microsoft.com/office/powerpoint/2010/main" val="201183168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7342264-B789-4674-89C2-A3D94B0A6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9E3959-5C3F-46A4-82B7-E1271E7E0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BA2404-185E-468C-A23B-468167033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-1809750"/>
            <a:ext cx="4953000" cy="4953000"/>
          </a:xfrm>
          <a:prstGeom xmlns:a="http://schemas.openxmlformats.org/drawingml/2006/main" prst="arc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B16F78-DC4F-4AAE-9F47-0CE7BDB6F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CULTURAL NFT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02C6C6-1F05-4F25-B02A-0AEDD9DA5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NFT storytelling creates a local path into Web3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B26470-55B3-4BB5-852C-03A51E443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933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The ZOQstudio collections provide a cultural layer for future membership, education, and Sui-facing concepts.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C002A3-9C13-4217-A812-F30BDD5CE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AK Token Ecosystem | Polygon live, Sui-facing proposal | Not investment advice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2FCE62-A528-4931-B55E-D12DBF3AA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FAF575-5834-4861-ACA7-1CC354ED2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09800"/>
            <a:ext cx="4762500" cy="666750"/>
          </a:xfrm>
          <a:prstGeom xmlns:a="http://schemas.openxmlformats.org/drawingml/2006/main" prst="roundRect">
            <a:avLst>
              <a:gd name="adj" fmla="val 17143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B3097B-6EFE-4F20-949A-BE6AC9430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4003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Jawa Cosmic Legends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329F18-E547-4E47-B885-E03295DAA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09800"/>
            <a:ext cx="4762500" cy="666750"/>
          </a:xfrm>
          <a:prstGeom xmlns:a="http://schemas.openxmlformats.org/drawingml/2006/main" prst="roundRect">
            <a:avLst>
              <a:gd name="adj" fmla="val 17143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81DAD3-7833-45C0-AE2C-752FE72BA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4003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Zurp #001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C1F917-8F7A-433F-9DC9-5E5CDA0AD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62300"/>
            <a:ext cx="4762500" cy="666750"/>
          </a:xfrm>
          <a:prstGeom xmlns:a="http://schemas.openxmlformats.org/drawingml/2006/main" prst="roundRect">
            <a:avLst>
              <a:gd name="adj" fmla="val 17143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A82CE1-817C-4ABF-B177-9892500C6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3528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Zurp #002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9E3246-CA19-4CFF-AEFF-0FB451447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62300"/>
            <a:ext cx="4762500" cy="666750"/>
          </a:xfrm>
          <a:prstGeom xmlns:a="http://schemas.openxmlformats.org/drawingml/2006/main" prst="roundRect">
            <a:avLst>
              <a:gd name="adj" fmla="val 17143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C86CE3-BD8B-4291-9C32-800F8C512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528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Zurp #003 The Foes of Prince Zoq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391D361-5110-4119-BF26-C3F159432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14800"/>
            <a:ext cx="4762500" cy="666750"/>
          </a:xfrm>
          <a:prstGeom xmlns:a="http://schemas.openxmlformats.org/drawingml/2006/main" prst="roundRect">
            <a:avLst>
              <a:gd name="adj" fmla="val 17143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1BC3289-121D-4AE9-B9B4-9E494FBF7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3053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Javanese Legends Collection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693FA9-51CC-44FE-876B-407D066BF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14800"/>
            <a:ext cx="4762500" cy="666750"/>
          </a:xfrm>
          <a:prstGeom xmlns:a="http://schemas.openxmlformats.org/drawingml/2006/main" prst="roundRect">
            <a:avLst>
              <a:gd name="adj" fmla="val 17143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12186D6-53A1-4E2E-8660-36D62886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3053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Putri Bali</a:t>
            </a:r>
          </a:p>
        </p:txBody>
      </p:sp>
    </p:spTree>
    <p:extLst>
      <p:ext uri="{BB962C8B-B14F-4D97-AF65-F5344CB8AC3E}">
        <p14:creationId xmlns:p14="http://schemas.microsoft.com/office/powerpoint/2010/main" val="48141910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C315844-BDE0-422C-A603-6C363E62F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8202DD-9484-4BE9-BEAC-CEE07BC5F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363616-F69E-4CEA-A7A0-52672255D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-1809750"/>
            <a:ext cx="4953000" cy="4953000"/>
          </a:xfrm>
          <a:prstGeom xmlns:a="http://schemas.openxmlformats.org/drawingml/2006/main" prst="arc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B2E13C-799D-4B2F-A0F1-722DA3FBB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WHY SUI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57164D-CF3B-4E92-AA84-9095D7186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Sui can support education, NFTs, and utility experiments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1A9C8C-F492-483B-8267-6C713E8BC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933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The proposal is Sui-facing while AK Token currently operates on Polygon.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9C8D9F-2D49-43DD-89ED-BF17016EB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AK Token Ecosystem | Polygon live, Sui-facing proposal | Not investment advice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F876F6-0D6F-4AC4-9ACD-AC861FE8B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935F0F-0D3A-4219-AF52-3577683D1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90750"/>
            <a:ext cx="3219450" cy="2266950"/>
          </a:xfrm>
          <a:prstGeom xmlns:a="http://schemas.openxmlformats.org/drawingml/2006/main" prst="roundRect">
            <a:avLst>
              <a:gd name="adj" fmla="val 5042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438B80-F0DC-441A-A3A8-A39101BB5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190750"/>
            <a:ext cx="3219450" cy="2266950"/>
          </a:xfrm>
          <a:prstGeom xmlns:a="http://schemas.openxmlformats.org/drawingml/2006/main" prst="roundRect">
            <a:avLst>
              <a:gd name="adj" fmla="val 5042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B94E3A-5126-42A4-AB23-0FEFE7403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190750"/>
            <a:ext cx="3219450" cy="2266950"/>
          </a:xfrm>
          <a:prstGeom xmlns:a="http://schemas.openxmlformats.org/drawingml/2006/main" prst="roundRect">
            <a:avLst>
              <a:gd name="adj" fmla="val 5042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2598C6-0097-4670-8835-FA16D06A3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527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Education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50900D-C665-4FA6-B160-53B248420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86100"/>
            <a:ext cx="2476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Beginner Sui guides for Indonesian users, including wallets, safety, and practical concepts.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298FD1-4924-4323-9E89-1C02F6BE6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5527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NFT Utility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9D5F87-444D-4D4D-A843-E3837E785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086100"/>
            <a:ext cx="2476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Cultural NFT concept pages and future membership experiments for community storytelling.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91EF0B-8007-4A3D-8EE4-32FE8C23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5527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Onboarding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B7E2AF-83FD-4BAE-BA74-CFC8C0685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086100"/>
            <a:ext cx="2476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MSME and community onboarding with transparent public reporting and milestone updates.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DEB183D-971C-470E-9427-F2F318A3F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05400"/>
            <a:ext cx="914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C85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C857"/>
                </a:solidFill>
                <a:latin typeface="Arial"/>
                <a:ea typeface="Arial"/>
                <a:cs typeface="Arial"/>
              </a:rPr>
              <a:t>Important: AK Token is not officially supported by Sui unless a grant, partnership, or formal approval is granted.</a:t>
            </a:r>
          </a:p>
        </p:txBody>
      </p:sp>
    </p:spTree>
    <p:extLst>
      <p:ext uri="{BB962C8B-B14F-4D97-AF65-F5344CB8AC3E}">
        <p14:creationId xmlns:p14="http://schemas.microsoft.com/office/powerpoint/2010/main" val="142009407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2DDEB87-D125-4BE9-9E6F-DDA37CF58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74170A-4612-4E0A-AE61-2110FFD52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C2ADAE9-AE64-4776-A775-A2571C704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-1809750"/>
            <a:ext cx="4953000" cy="4953000"/>
          </a:xfrm>
          <a:prstGeom xmlns:a="http://schemas.openxmlformats.org/drawingml/2006/main" prst="arc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D82697-9000-4712-AF19-3C3D65B88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3-MONTH EXECUTION PLAN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F1DD31-14DC-40DC-A724-4960735DA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A focused path from education to reporting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F71B20-765D-4F76-936F-F49811FEE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933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The grant is scoped for clear public deliverables.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C8CCFB-6903-40E4-9561-3AE3FA415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AK Token Ecosystem | Polygon live, Sui-facing proposal | Not investment advice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80FAA4-DF8E-4ECB-9E27-2E1C540CE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591839-2763-4BFE-A3F4-70DA6F0B1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24100"/>
            <a:ext cx="3048000" cy="2381250"/>
          </a:xfrm>
          <a:prstGeom xmlns:a="http://schemas.openxmlformats.org/drawingml/2006/main" prst="roundRect">
            <a:avLst>
              <a:gd name="adj" fmla="val 4800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7B0379-E6C9-460E-8E14-A9E4D9993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6860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Month 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6FB175-37F7-4474-8F10-C904200E2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333750"/>
            <a:ext cx="2476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Sui education content, landing page direction, partner mapping, community introduction.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DBA400-DE8F-48C7-842E-94C4ECFD8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324100"/>
            <a:ext cx="3048000" cy="2381250"/>
          </a:xfrm>
          <a:prstGeom xmlns:a="http://schemas.openxmlformats.org/drawingml/2006/main" prst="roundRect">
            <a:avLst>
              <a:gd name="adj" fmla="val 4800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D8F010-9254-4D34-B1E5-5D9355587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26860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Month 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B9519F-7804-4725-A131-F35EFDA9B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3333750"/>
            <a:ext cx="2476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Cultural NFT concept page, reward-flow prototype, MSME pilot documentation.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B7CB975-E73E-4B2C-A8CC-9B9E03D40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324100"/>
            <a:ext cx="3048000" cy="2381250"/>
          </a:xfrm>
          <a:prstGeom xmlns:a="http://schemas.openxmlformats.org/drawingml/2006/main" prst="roundRect">
            <a:avLst>
              <a:gd name="adj" fmla="val 4800"/>
            </a:avLst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A581898-30C5-468A-9187-151AE186A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6860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Month 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FBD7B6A-477D-4A35-B31F-D3848AB77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333750"/>
            <a:ext cx="2476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Public progress report, dashboard update, final documentation, next-stage roadmap.</a:t>
            </a:r>
          </a:p>
        </p:txBody>
      </p:sp>
    </p:spTree>
    <p:extLst>
      <p:ext uri="{BB962C8B-B14F-4D97-AF65-F5344CB8AC3E}">
        <p14:creationId xmlns:p14="http://schemas.microsoft.com/office/powerpoint/2010/main" val="160875319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E170A2C-73DA-4D9A-ABC9-3E02AA2C5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527019-A059-442A-80E3-795730940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61D4CF-D3E8-44CB-90DF-6333ABAA8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-1809750"/>
            <a:ext cx="4953000" cy="4953000"/>
          </a:xfrm>
          <a:prstGeom xmlns:a="http://schemas.openxmlformats.org/drawingml/2006/main" prst="arc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25670D-4918-4CB9-99CD-5580284DF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GRANT REQUEST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5B1EA0-A748-44F8-9146-8364EFF42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Initial request: 3,000 - 5,000 SUI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448B57-DDE6-4AFF-BBBF-C69A518B2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933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Funds support public education, dashboard improvement, community onboarding, and documentation.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216977-CCCF-4093-93FE-55C1D17DB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8BDD4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A8BDD4"/>
                </a:solidFill>
                <a:latin typeface="Arial"/>
                <a:ea typeface="Arial"/>
                <a:cs typeface="Arial"/>
              </a:rPr>
              <a:t>AK Token Ecosystem | Polygon live, Sui-facing proposal | Not investment advice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246231-D125-4C2F-AC9E-9BB21FFA9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81750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39FF8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9FF88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4C8D08-8843-4F5E-ABE2-F366172DA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257175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2D462A-F4A2-40BA-8C21-A6D576724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181225"/>
            <a:ext cx="234315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Budget Area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6E019C-74EE-4A69-9301-D451C016C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095500"/>
            <a:ext cx="15240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30F955-13A7-4614-9D2E-12FF6E28A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181225"/>
            <a:ext cx="12954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Allocation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F90278-7F8A-4D7E-A012-80B982343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095500"/>
            <a:ext cx="619125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FFCD99-C461-4820-B331-3F38A6F36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181225"/>
            <a:ext cx="596265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EF7FF"/>
                </a:solidFill>
                <a:latin typeface="Arial"/>
                <a:ea typeface="Arial"/>
                <a:cs typeface="Arial"/>
              </a:rPr>
              <a:t>Use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29C23C-9E69-49C6-A730-549477157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49525"/>
            <a:ext cx="257175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AEB9B4-C68E-4284-8C74-835907100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35250"/>
            <a:ext cx="234315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Development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C3C8A0-772E-46AC-85F0-FBEBEA499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549525"/>
            <a:ext cx="15240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2F998B-DC6D-463C-9E51-31BDC91D4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635250"/>
            <a:ext cx="12954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40%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6855EE-E1F0-493F-ADD7-D7740415A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549525"/>
            <a:ext cx="619125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675C8B6-0079-458C-9D2F-A80654E73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635250"/>
            <a:ext cx="596265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Website, dashboard, reward-flow prototype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EBD54E-152E-4B37-9E6E-13309C69A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3550"/>
            <a:ext cx="257175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8DD3121-1857-4BDF-A527-273EBA671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89275"/>
            <a:ext cx="234315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Education Content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773DC50-AEFD-4A01-8FCB-312F3C1F5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003550"/>
            <a:ext cx="15240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3E9028A-D893-44D0-AA41-0D3029D0B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089275"/>
            <a:ext cx="12954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25%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B35AA94-FD62-439C-A2DB-307FF85D6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003550"/>
            <a:ext cx="619125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6AD21DA-0E44-4A04-8F96-FF3B96BD2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089275"/>
            <a:ext cx="596265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Sui guides, tutorials, safe Web3 content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7D209C9-7977-4031-B659-E079ACB6D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57575"/>
            <a:ext cx="257175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DB10D30-9A04-4901-BBFF-F0CC3D4E6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43300"/>
            <a:ext cx="234315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Community Onboarding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92DCED8-7118-4B0D-A1CE-8B3FE3753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457575"/>
            <a:ext cx="15240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9316D21-4C2E-4A1B-8A1C-80E53103D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543300"/>
            <a:ext cx="12954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20%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1FF2F48-9D72-4E9F-B194-903C61CED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457575"/>
            <a:ext cx="619125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565EDA2-6059-4F9E-BDA5-84C87C448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543300"/>
            <a:ext cx="596265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MSME discussions and community campaigns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20B4752-D39A-417F-BC71-2CE234EBF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11600"/>
            <a:ext cx="257175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4F9FF29-62A4-437E-866E-3146A2E99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97325"/>
            <a:ext cx="234315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NFT Visibility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A885AD1-550E-433A-AE1B-E5BE06C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911600"/>
            <a:ext cx="15240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F29694E-D8F9-4071-AF20-8C926655E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997325"/>
            <a:ext cx="12954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10%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43920E6-AA60-4BA1-A2FD-D9B9D2E20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911600"/>
            <a:ext cx="619125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7491F39-26E2-4099-9C77-DE707480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997325"/>
            <a:ext cx="596265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Cultural NFT concept and storytelling assets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2FBB38A-66D1-4638-9085-9C5688E37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65625"/>
            <a:ext cx="257175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DBDEBB4-6032-4817-9654-10FC0EE9A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51350"/>
            <a:ext cx="234315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Documentation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890168E-1908-40AF-AAAF-091A2721B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365625"/>
            <a:ext cx="152400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2438E7D-E073-4F38-AE70-77343B006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451350"/>
            <a:ext cx="129540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5%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867BAB7-A59E-4F54-AA6B-BB65D7873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365625"/>
            <a:ext cx="6191250" cy="454025"/>
          </a:xfrm>
          <a:prstGeom xmlns:a="http://schemas.openxmlformats.org/drawingml/2006/main" prst="rect">
            <a:avLst/>
          </a:prstGeom>
          <a:ln xmlns:a="http://schemas.openxmlformats.org/drawingml/2006/main" w="9525">
            <a:solidFill>
              <a:srgbClr val="245A7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1DC5F95-6A38-4C44-9896-00F8BFA27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4451350"/>
            <a:ext cx="5962650" cy="33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EEF7F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EEF7FF"/>
                </a:solidFill>
                <a:latin typeface="Arial"/>
                <a:ea typeface="Arial"/>
                <a:cs typeface="Arial"/>
              </a:rPr>
              <a:t>Progress reports, metrics, and final report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DD9D8B7-40B1-4A37-8891-3988F964E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435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C85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C857"/>
                </a:solidFill>
                <a:latin typeface="Arial"/>
                <a:ea typeface="Arial"/>
                <a:cs typeface="Arial"/>
              </a:rPr>
              <a:t>Future expansion up to 10,000 SUI should be milestone-based, not assumed.</a:t>
            </a:r>
          </a:p>
        </p:txBody>
      </p:sp>
    </p:spTree>
    <p:extLst>
      <p:ext uri="{BB962C8B-B14F-4D97-AF65-F5344CB8AC3E}">
        <p14:creationId xmlns:p14="http://schemas.microsoft.com/office/powerpoint/2010/main" val="205431164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2026-06-19T14:45:21.7750000Z</dcterms:created>
  <dcterms:modified xsi:type="dcterms:W3CDTF">2026-06-19T14:45:21.7750000Z</dcterms:modified>
</coreProperties>
</file>